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80" r:id="rId3"/>
    <p:sldId id="281" r:id="rId4"/>
    <p:sldId id="282" r:id="rId5"/>
    <p:sldId id="283" r:id="rId6"/>
    <p:sldId id="284" r:id="rId7"/>
    <p:sldId id="285" r:id="rId8"/>
    <p:sldId id="27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howGuides="1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January 22,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January 22,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January 22,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&lt;Call to action&gt;</a:t>
            </a:r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/>
              <a:t>Type “Agenda”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Item 1</a:t>
            </a:r>
          </a:p>
          <a:p>
            <a:pPr lvl="0"/>
            <a:r>
              <a:rPr lang="en-US" dirty="0"/>
              <a:t>Item 2</a:t>
            </a:r>
          </a:p>
          <a:p>
            <a:pPr lvl="0"/>
            <a:r>
              <a:rPr lang="en-US" dirty="0"/>
              <a:t>Item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Notable 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Attribution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458201" cy="2743200"/>
          </a:xfrm>
        </p:spPr>
        <p:txBody>
          <a:bodyPr/>
          <a:lstStyle/>
          <a:p>
            <a:r>
              <a:rPr lang="en-US" dirty="0"/>
              <a:t>Imports, </a:t>
            </a:r>
            <a:br>
              <a:rPr lang="en-US" dirty="0"/>
            </a:br>
            <a:r>
              <a:rPr lang="en-US" dirty="0"/>
              <a:t>Function Arguments,</a:t>
            </a:r>
            <a:br>
              <a:rPr lang="en-US" dirty="0"/>
            </a:br>
            <a:r>
              <a:rPr lang="en-US" dirty="0"/>
              <a:t>and Decorators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5562741" cy="553998"/>
          </a:xfrm>
        </p:spPr>
        <p:txBody>
          <a:bodyPr/>
          <a:lstStyle/>
          <a:p>
            <a:r>
              <a:rPr lang="en-US" dirty="0"/>
              <a:t>Hy-Tech Club: Python 201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F5659E-6310-43D3-AC4A-EB539604D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D19C1E9-F648-4F81-990D-91ED1AA3B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2999"/>
            <a:ext cx="11430000" cy="685799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3600" i="1" dirty="0"/>
              <a:t>How do we </a:t>
            </a:r>
            <a:r>
              <a:rPr lang="en-US" sz="3600" b="1" i="1" dirty="0"/>
              <a:t>share code</a:t>
            </a:r>
            <a:r>
              <a:rPr lang="en-US" sz="3600" i="1" dirty="0"/>
              <a:t> in Python?</a:t>
            </a:r>
          </a:p>
        </p:txBody>
      </p:sp>
      <p:pic>
        <p:nvPicPr>
          <p:cNvPr id="9" name="Picture 8" descr="Hopefully we don't share code like this.">
            <a:extLst>
              <a:ext uri="{FF2B5EF4-FFF2-40B4-BE49-F238E27FC236}">
                <a16:creationId xmlns:a16="http://schemas.microsoft.com/office/drawing/2014/main" id="{CD124B45-D625-47C8-808C-ED5A9447B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44" y="2121408"/>
            <a:ext cx="5401056" cy="40507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335B81-5CA7-4561-B444-342A5815B1EC}"/>
              </a:ext>
            </a:extLst>
          </p:cNvPr>
          <p:cNvSpPr txBox="1"/>
          <p:nvPr/>
        </p:nvSpPr>
        <p:spPr>
          <a:xfrm>
            <a:off x="5943600" y="2121408"/>
            <a:ext cx="5858256" cy="4173450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+mj-lt"/>
                <a:cs typeface="Calibri" panose="020F0502020204030204" pitchFamily="34" charset="0"/>
              </a:rPr>
              <a:t>Imports in Python</a:t>
            </a:r>
            <a:endParaRPr lang="en-US" sz="2400" b="0" dirty="0">
              <a:solidFill>
                <a:schemeClr val="accent6"/>
              </a:solidFill>
              <a:effectLst/>
              <a:latin typeface="+mj-lt"/>
              <a:cs typeface="Calibri" panose="020F0502020204030204" pitchFamily="34" charset="0"/>
            </a:endParaRPr>
          </a:p>
          <a:p>
            <a:endParaRPr lang="en-US" sz="1600" dirty="0">
              <a:solidFill>
                <a:srgbClr val="F92672"/>
              </a:solidFill>
              <a:latin typeface="Fira Code, Consolas,  Courier New"/>
            </a:endParaRPr>
          </a:p>
          <a:p>
            <a:r>
              <a:rPr lang="en-US" sz="1600" b="0" dirty="0">
                <a:solidFill>
                  <a:srgbClr val="F92672"/>
                </a:solidFill>
                <a:effectLst/>
                <a:latin typeface="Fira Code, Consolas,  Courier New"/>
              </a:rPr>
              <a:t>import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 math</a:t>
            </a:r>
          </a:p>
          <a:p>
            <a:b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</a:br>
            <a:r>
              <a:rPr lang="en-US" sz="1600" b="0" dirty="0">
                <a:solidFill>
                  <a:srgbClr val="66D9EF"/>
                </a:solidFill>
                <a:effectLst/>
                <a:latin typeface="Fira Code, Consolas,  Courier New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Fira Code, Consolas,  Courier New"/>
              </a:rPr>
              <a:t>math.pi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)</a:t>
            </a:r>
          </a:p>
          <a:p>
            <a:r>
              <a:rPr lang="en-US" sz="1600" b="0" dirty="0">
                <a:solidFill>
                  <a:srgbClr val="66D9EF"/>
                </a:solidFill>
                <a:effectLst/>
                <a:latin typeface="Fira Code, Consolas,  Courier New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Fira Code, Consolas,  Courier New"/>
              </a:rPr>
              <a:t>math.pow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(</a:t>
            </a:r>
            <a:r>
              <a:rPr lang="en-US" sz="1600" b="0" dirty="0">
                <a:solidFill>
                  <a:srgbClr val="AE81FF"/>
                </a:solidFill>
                <a:effectLst/>
                <a:latin typeface="Fira Code, Consolas,  Courier New"/>
              </a:rPr>
              <a:t>5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, </a:t>
            </a:r>
            <a:r>
              <a:rPr lang="en-US" sz="1600" b="0" dirty="0">
                <a:solidFill>
                  <a:srgbClr val="AE81FF"/>
                </a:solidFill>
                <a:effectLst/>
                <a:latin typeface="Fira Code, Consolas,  Courier New"/>
              </a:rPr>
              <a:t>2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))</a:t>
            </a:r>
          </a:p>
          <a:p>
            <a:endParaRPr lang="en-US" sz="1600" b="0" dirty="0">
              <a:solidFill>
                <a:srgbClr val="F92672"/>
              </a:solidFill>
              <a:effectLst/>
              <a:latin typeface="Fira Code, Consolas,  Courier New"/>
            </a:endParaRPr>
          </a:p>
          <a:p>
            <a:endParaRPr lang="en-US" sz="1600" dirty="0">
              <a:solidFill>
                <a:srgbClr val="F92672"/>
              </a:solidFill>
              <a:latin typeface="Fira Code, Consolas,  Courier New"/>
            </a:endParaRPr>
          </a:p>
          <a:p>
            <a:endParaRPr lang="en-US" sz="1600" dirty="0">
              <a:solidFill>
                <a:srgbClr val="F92672"/>
              </a:solidFill>
              <a:latin typeface="Fira Code, Consolas,  Courier New"/>
            </a:endParaRPr>
          </a:p>
          <a:p>
            <a:endParaRPr lang="en-US" sz="1600" b="0" dirty="0">
              <a:solidFill>
                <a:srgbClr val="F92672"/>
              </a:solidFill>
              <a:effectLst/>
              <a:latin typeface="Fira Code, Consolas,  Courier New"/>
            </a:endParaRPr>
          </a:p>
          <a:p>
            <a:r>
              <a:rPr lang="en-US" sz="1600" b="0" dirty="0">
                <a:solidFill>
                  <a:srgbClr val="F92672"/>
                </a:solidFill>
                <a:effectLst/>
                <a:latin typeface="Fira Code, Consolas,  Courier New"/>
              </a:rPr>
              <a:t>from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 time </a:t>
            </a:r>
            <a:r>
              <a:rPr lang="en-US" sz="1600" b="0" dirty="0">
                <a:solidFill>
                  <a:srgbClr val="F92672"/>
                </a:solidFill>
                <a:effectLst/>
                <a:latin typeface="Fira Code, Consolas,  Courier New"/>
              </a:rPr>
              <a:t>import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 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Fira Code, Consolas,  Courier New"/>
              </a:rPr>
              <a:t>localtime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, 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Fira Code, Consolas,  Courier New"/>
              </a:rPr>
              <a:t>asctime</a:t>
            </a:r>
            <a:endParaRPr lang="en-US" sz="1600" b="0" dirty="0">
              <a:solidFill>
                <a:srgbClr val="F8F8F2"/>
              </a:solidFill>
              <a:effectLst/>
              <a:latin typeface="Fira Code, Consolas,  Courier New"/>
            </a:endParaRPr>
          </a:p>
          <a:p>
            <a:b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</a:br>
            <a:r>
              <a:rPr lang="en-US" sz="1600" b="0" dirty="0">
                <a:solidFill>
                  <a:srgbClr val="66D9EF"/>
                </a:solidFill>
                <a:effectLst/>
                <a:latin typeface="Fira Code, Consolas,  Courier New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(</a:t>
            </a:r>
            <a:r>
              <a:rPr lang="en-US" sz="1600" b="0" dirty="0">
                <a:solidFill>
                  <a:srgbClr val="E6DB74"/>
                </a:solidFill>
                <a:effectLst/>
                <a:latin typeface="Fira Code, Consolas,  Courier New"/>
              </a:rPr>
              <a:t>"The local time is: </a:t>
            </a:r>
            <a:r>
              <a:rPr lang="en-US" sz="1600" b="0" dirty="0">
                <a:solidFill>
                  <a:srgbClr val="AE81FF"/>
                </a:solidFill>
                <a:effectLst/>
                <a:latin typeface="Fira Code, Consolas,  Courier New"/>
              </a:rPr>
              <a:t>{}</a:t>
            </a:r>
            <a:r>
              <a:rPr lang="en-US" sz="1600" b="0" dirty="0">
                <a:solidFill>
                  <a:srgbClr val="E6DB74"/>
                </a:solidFill>
                <a:effectLst/>
                <a:latin typeface="Fira Code, Consolas,  Courier New"/>
              </a:rPr>
              <a:t>“</a:t>
            </a:r>
          </a:p>
          <a:p>
            <a:r>
              <a:rPr lang="en-US" sz="1600" dirty="0">
                <a:solidFill>
                  <a:srgbClr val="F8F8F2"/>
                </a:solidFill>
                <a:latin typeface="Fira Code, Consolas,  Courier New"/>
              </a:rPr>
              <a:t>  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.format(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Fira Code, Consolas,  Courier New"/>
              </a:rPr>
              <a:t>asctime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Fira Code, Consolas,  Courier New"/>
              </a:rPr>
              <a:t>localtime</a:t>
            </a:r>
            <a:r>
              <a:rPr lang="en-US" sz="1600" b="0" dirty="0">
                <a:solidFill>
                  <a:srgbClr val="F8F8F2"/>
                </a:solidFill>
                <a:effectLst/>
                <a:latin typeface="Fira Code, Consolas,  Courier New"/>
              </a:rPr>
              <a:t>())))</a:t>
            </a:r>
          </a:p>
          <a:p>
            <a:endParaRPr lang="en-US" sz="1600" b="0" dirty="0">
              <a:solidFill>
                <a:srgbClr val="F8F8F2"/>
              </a:solidFill>
              <a:effectLst/>
              <a:latin typeface="Fira Code, Consolas,  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FE0A06-3BE7-4609-8B76-EFF240440B8F}"/>
              </a:ext>
            </a:extLst>
          </p:cNvPr>
          <p:cNvSpPr txBox="1"/>
          <p:nvPr/>
        </p:nvSpPr>
        <p:spPr>
          <a:xfrm>
            <a:off x="8973312" y="2892437"/>
            <a:ext cx="2828544" cy="175740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>
                <a:solidFill>
                  <a:schemeClr val="accent1"/>
                </a:solidFill>
              </a:rPr>
              <a:t>Import a whole module by name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br>
              <a:rPr lang="en-US" sz="2000" i="1" dirty="0">
                <a:solidFill>
                  <a:schemeClr val="accent1"/>
                </a:solidFill>
              </a:rPr>
            </a:br>
            <a:r>
              <a:rPr lang="en-US" sz="2000" i="1" dirty="0">
                <a:solidFill>
                  <a:schemeClr val="accent1"/>
                </a:solidFill>
              </a:rPr>
              <a:t>Or just the functions you want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309CE36-B0BA-467B-8146-E804418422A6}"/>
              </a:ext>
            </a:extLst>
          </p:cNvPr>
          <p:cNvCxnSpPr>
            <a:cxnSpLocks/>
          </p:cNvCxnSpPr>
          <p:nvPr/>
        </p:nvCxnSpPr>
        <p:spPr>
          <a:xfrm flipH="1" flipV="1">
            <a:off x="7543800" y="2971800"/>
            <a:ext cx="1402080" cy="266702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775565-8593-4631-9089-CA2F414F066D}"/>
              </a:ext>
            </a:extLst>
          </p:cNvPr>
          <p:cNvCxnSpPr>
            <a:cxnSpLocks/>
          </p:cNvCxnSpPr>
          <p:nvPr/>
        </p:nvCxnSpPr>
        <p:spPr>
          <a:xfrm flipH="1">
            <a:off x="8730996" y="4343400"/>
            <a:ext cx="336804" cy="381000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1C90F5E-8A68-47F1-B0D4-1CE719660D40}"/>
              </a:ext>
            </a:extLst>
          </p:cNvPr>
          <p:cNvCxnSpPr/>
          <p:nvPr/>
        </p:nvCxnSpPr>
        <p:spPr>
          <a:xfrm>
            <a:off x="9982200" y="4533900"/>
            <a:ext cx="0" cy="190500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12860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7CED5-EDA9-41C5-BE2A-F44049C3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 anchor="ctr">
            <a:normAutofit/>
          </a:bodyPr>
          <a:lstStyle/>
          <a:p>
            <a:r>
              <a:rPr lang="en-US" dirty="0"/>
              <a:t>Package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3043-F31A-413C-A757-A91FB57756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886200" cy="5257787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dirty="0"/>
              <a:t>Imports allow sharing code, but you also need a way to download code!</a:t>
            </a:r>
          </a:p>
          <a:p>
            <a:pPr marL="57150" indent="0">
              <a:buNone/>
            </a:pPr>
            <a:r>
              <a:rPr lang="en-US" dirty="0"/>
              <a:t>Package managers allow this to work. </a:t>
            </a:r>
          </a:p>
          <a:p>
            <a:pPr marL="57150" indent="0">
              <a:buNone/>
            </a:pPr>
            <a:r>
              <a:rPr lang="en-US" dirty="0"/>
              <a:t>In repl.it, the Poetry Package Manager for Python is already configured and works automatically!</a:t>
            </a:r>
          </a:p>
          <a:p>
            <a:pPr marL="57150" indent="0">
              <a:buNone/>
            </a:pPr>
            <a:r>
              <a:rPr lang="en-US" dirty="0"/>
              <a:t>So, just import the library you want to use and repl.it does the rest for you!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73BB78B5-FC41-4B49-833B-026DA663ED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1" r="1668" b="1"/>
          <a:stretch/>
        </p:blipFill>
        <p:spPr>
          <a:xfrm>
            <a:off x="4419600" y="1143000"/>
            <a:ext cx="7391400" cy="52577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7495945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01D23-5DD5-4D01-921E-982BCECD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arguments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8EA67-FC1E-482A-85F8-F35FDC0C46C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CD4A0-B11A-41C4-8651-2616A4F336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64018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4BEF1-BFBB-4574-98E5-DDC8B81CD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Variable-length Function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741E2-1C63-4C16-A531-171319E3EB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48665-1F99-4453-83A5-E2100286DC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44746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76940-5DF9-411E-A461-6FD39CA75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16E1-C128-4E0F-BEB0-E2E3098EF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FB0E37-A93D-4333-9C16-613B348D02B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3891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F585-7DC5-42ED-8FF8-28E06A6D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Decorators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EC8D5-EA44-403E-8223-305C355E78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E3D697-19D5-4067-9712-CBB207D8AE1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438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5089462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  <a:extLst>
    <a:ext uri="{05A4C25C-085E-4340-85A3-A5531E510DB2}">
      <thm15:themeFamily xmlns:thm15="http://schemas.microsoft.com/office/thememl/2012/main" name="Hyland_Corp_PPT_Template.pptx" id="{98D68A89-7E3F-4C1F-84F5-E6FCA981C9F9}" vid="{5009EA51-E89B-49F5-BAEB-031E27FD48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154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Fira Code, Consolas,  Courier New</vt:lpstr>
      <vt:lpstr>Wingdings</vt:lpstr>
      <vt:lpstr>Hyland 2019</vt:lpstr>
      <vt:lpstr>Imports,  Function Arguments, and Decorators</vt:lpstr>
      <vt:lpstr>Imports</vt:lpstr>
      <vt:lpstr>Package managers</vt:lpstr>
      <vt:lpstr>Function arguments Review</vt:lpstr>
      <vt:lpstr>Variable-length Function arguments</vt:lpstr>
      <vt:lpstr>Decorators</vt:lpstr>
      <vt:lpstr>Using Decorators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Imports,  Function Arguments, and Decorators</dc:title>
  <dc:creator>Brendon Roberto</dc:creator>
  <cp:lastModifiedBy>Brendon Roberto</cp:lastModifiedBy>
  <cp:revision>2</cp:revision>
  <dcterms:created xsi:type="dcterms:W3CDTF">2021-01-22T21:44:16Z</dcterms:created>
  <dcterms:modified xsi:type="dcterms:W3CDTF">2021-01-22T21:52:31Z</dcterms:modified>
</cp:coreProperties>
</file>

<file path=docProps/thumbnail.jpeg>
</file>